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OC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000"/>
              <a:buNone/>
              <a:defRPr sz="1000"/>
            </a:lvl1pPr>
            <a:lvl2pPr lvl="1" rtl="0">
              <a:spcBef>
                <a:spcPts val="0"/>
              </a:spcBef>
              <a:buSzPts val="1000"/>
              <a:buNone/>
              <a:defRPr sz="1000"/>
            </a:lvl2pPr>
            <a:lvl3pPr lvl="2" rtl="0">
              <a:spcBef>
                <a:spcPts val="0"/>
              </a:spcBef>
              <a:buSzPts val="1000"/>
              <a:buNone/>
              <a:defRPr sz="1000"/>
            </a:lvl3pPr>
            <a:lvl4pPr lvl="3" rtl="0">
              <a:spcBef>
                <a:spcPts val="0"/>
              </a:spcBef>
              <a:buSzPts val="1000"/>
              <a:buNone/>
              <a:defRPr sz="1000"/>
            </a:lvl4pPr>
            <a:lvl5pPr lvl="4" rtl="0">
              <a:spcBef>
                <a:spcPts val="0"/>
              </a:spcBef>
              <a:buSzPts val="1000"/>
              <a:buNone/>
              <a:defRPr sz="1000"/>
            </a:lvl5pPr>
            <a:lvl6pPr lvl="5" rtl="0">
              <a:spcBef>
                <a:spcPts val="0"/>
              </a:spcBef>
              <a:buSzPts val="1000"/>
              <a:buNone/>
              <a:defRPr sz="1000"/>
            </a:lvl6pPr>
            <a:lvl7pPr lvl="6" rtl="0">
              <a:spcBef>
                <a:spcPts val="0"/>
              </a:spcBef>
              <a:buSzPts val="1000"/>
              <a:buNone/>
              <a:defRPr sz="1000"/>
            </a:lvl7pPr>
            <a:lvl8pPr lvl="7" rtl="0">
              <a:spcBef>
                <a:spcPts val="0"/>
              </a:spcBef>
              <a:buSzPts val="1000"/>
              <a:buNone/>
              <a:defRPr sz="1000"/>
            </a:lvl8pPr>
            <a:lvl9pPr lvl="8" rtl="0">
              <a:spcBef>
                <a:spcPts val="0"/>
              </a:spcBef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000"/>
              <a:buNone/>
              <a:defRPr sz="1000"/>
            </a:lvl1pPr>
            <a:lvl2pPr lvl="1" rtl="0">
              <a:spcBef>
                <a:spcPts val="0"/>
              </a:spcBef>
              <a:buSzPts val="1000"/>
              <a:buNone/>
              <a:defRPr sz="1000"/>
            </a:lvl2pPr>
            <a:lvl3pPr lvl="2" rtl="0">
              <a:spcBef>
                <a:spcPts val="0"/>
              </a:spcBef>
              <a:buSzPts val="1000"/>
              <a:buNone/>
              <a:defRPr sz="1000"/>
            </a:lvl3pPr>
            <a:lvl4pPr lvl="3" rtl="0">
              <a:spcBef>
                <a:spcPts val="0"/>
              </a:spcBef>
              <a:buSzPts val="1000"/>
              <a:buNone/>
              <a:defRPr sz="1000"/>
            </a:lvl4pPr>
            <a:lvl5pPr lvl="4" rtl="0">
              <a:spcBef>
                <a:spcPts val="0"/>
              </a:spcBef>
              <a:buSzPts val="1000"/>
              <a:buNone/>
              <a:defRPr sz="1000"/>
            </a:lvl5pPr>
            <a:lvl6pPr lvl="5" rtl="0">
              <a:spcBef>
                <a:spcPts val="0"/>
              </a:spcBef>
              <a:buSzPts val="1000"/>
              <a:buNone/>
              <a:defRPr sz="1000"/>
            </a:lvl6pPr>
            <a:lvl7pPr lvl="6" rtl="0">
              <a:spcBef>
                <a:spcPts val="0"/>
              </a:spcBef>
              <a:buSzPts val="1000"/>
              <a:buNone/>
              <a:defRPr sz="1000"/>
            </a:lvl7pPr>
            <a:lvl8pPr lvl="7" rtl="0">
              <a:spcBef>
                <a:spcPts val="0"/>
              </a:spcBef>
              <a:buSzPts val="1000"/>
              <a:buNone/>
              <a:defRPr sz="1000"/>
            </a:lvl8pPr>
            <a:lvl9pPr lvl="8" rtl="0">
              <a:spcBef>
                <a:spcPts val="0"/>
              </a:spcBef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Intro to Machine Learning Project </a:t>
            </a:r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 Sakada and Shefali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297500" y="723525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Project Objective 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Determine whether a restaurant will be successful if it is located near a college campus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factors that impact the business of a restaurant such as location, ratings, reviews, price, food, ambience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 the success or the failure of a potential restaurant based on its proximity to a college campus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Our Approach  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1133550" y="1033050"/>
            <a:ext cx="77583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two different datasets 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○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list of all the colleges in the US 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○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Yelp dataset - list of all the restaurants in the US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College Dataset 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○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id, name, longitude, latitude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Restaurant Dataset 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Calibri"/>
              <a:buChar char="○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business_id, longitude, latitude, review count, stars</a:t>
            </a: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Calculate the distance for each restaurant to the nearest 5 college campuses</a:t>
            </a: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600"/>
              <a:buFont typeface="Calibri"/>
              <a:buChar char="○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Geopy python package </a:t>
            </a: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Machine Learning tools and techniques to determine relationship between rating of a restaurant and its proximity to college campus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775" y="2184925"/>
            <a:ext cx="4524201" cy="28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488" y="285425"/>
            <a:ext cx="7468023" cy="17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Results 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75" y="1236150"/>
            <a:ext cx="4240325" cy="28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800" y="1339038"/>
            <a:ext cx="4240324" cy="284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1036275" y="1808550"/>
            <a:ext cx="7275300" cy="197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Thank you for listening to our presentation!</a:t>
            </a:r>
          </a:p>
        </p:txBody>
      </p:sp>
      <p:sp>
        <p:nvSpPr>
          <p:cNvPr id="267" name="Shape 26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